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D652EE-B525-49FD-8C55-4C720C6AA0E4}">
  <a:tblStyle styleId="{74D652EE-B525-49FD-8C55-4C720C6AA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0F5AA6A-1533-4D80-A187-22117510B3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d086be4a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2d086be4a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d086be4a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2d086be4a3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c980e83d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2c980e83d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d086be4a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2d086be4a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c980e83df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2c980e83df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c980e83df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2c980e83df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c980e83df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2c980e83df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c980e83df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2c980e83df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c980e83df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2c980e83df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d086be4a3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2d086be4a3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d086be4a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2d086be4a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d086be4a3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2d086be4a3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c980e83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2c980e83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d086be4a3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2d086be4a3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c980e83d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2c980e83d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c980e83df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2c980e83df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d086be4a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2d086be4a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d086be4a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2d086be4a3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d086be4a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2d086be4a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ubidreams.fr/en/expertises/development/react-native" TargetMode="External"/><Relationship Id="rId5" Type="http://schemas.openxmlformats.org/officeDocument/2006/relationships/hyperlink" Target="https://github.com/expo/expo" TargetMode="External"/><Relationship Id="rId6" Type="http://schemas.openxmlformats.org/officeDocument/2006/relationships/hyperlink" Target="https://manuelernest0.medium.com/the-journey-of-firebase-realtime-database-42cc6cc5d8b3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56975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3A6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63A6"/>
                </a:solidFill>
              </a:rPr>
              <a:t>Artify - Encouraging students in learning art through a virtual gallery application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5070407"/>
            <a:ext cx="9144000" cy="823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Bachelor thesis, Burcu Hadimoglu 01228630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Supervisor: </a:t>
            </a:r>
            <a:r>
              <a:rPr lang="en-US"/>
              <a:t>Univ.-Prof. DI Dr.techn</a:t>
            </a:r>
            <a:r>
              <a:rPr lang="en-US"/>
              <a:t>.</a:t>
            </a:r>
            <a:r>
              <a:rPr lang="en-US"/>
              <a:t>  Fares Kayali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838200" y="6801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Camera Screen</a:t>
            </a:r>
            <a:endParaRPr/>
          </a:p>
        </p:txBody>
      </p:sp>
      <p:sp>
        <p:nvSpPr>
          <p:cNvPr id="173" name="Google Shape;173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74" name="Google Shape;174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75" name="Google Shape;175;p22"/>
          <p:cNvSpPr txBox="1"/>
          <p:nvPr/>
        </p:nvSpPr>
        <p:spPr>
          <a:xfrm>
            <a:off x="3679550" y="2528550"/>
            <a:ext cx="69792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can take photos of their own drawings of a specific painting and save them inside the application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photos can be viewed from the profile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is also possible for users to save the photo in their device or share it with their friends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25" y="483962"/>
            <a:ext cx="3104222" cy="58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838200" y="6801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Profile Screen</a:t>
            </a:r>
            <a:endParaRPr/>
          </a:p>
        </p:txBody>
      </p:sp>
      <p:sp>
        <p:nvSpPr>
          <p:cNvPr id="182" name="Google Shape;182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83" name="Google Shape;183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3679550" y="2690250"/>
            <a:ext cx="697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Users can create their own gallery on this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drawings that users took a photo of will appear on this page together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They can add multiple drawings for one painting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50" y="600963"/>
            <a:ext cx="2980900" cy="56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838200" y="2862300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91" name="Google Shape;19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92" name="Google Shape;19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630375" y="4723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Technical Implementation </a:t>
            </a:r>
            <a:endParaRPr/>
          </a:p>
        </p:txBody>
      </p:sp>
      <p:sp>
        <p:nvSpPr>
          <p:cNvPr id="198" name="Google Shape;198;p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199" name="Google Shape;199;p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50" y="2113750"/>
            <a:ext cx="3923375" cy="25780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92400" y="5775275"/>
            <a:ext cx="973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React native logo taken from: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https://ubidreams.fr/en/expertises/development/react-native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Expo Cli logo taken from: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https://github.com/expo/expo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Firebase logo taken from: </a:t>
            </a:r>
            <a:r>
              <a:rPr lang="en-US" sz="1000" u="sng">
                <a:solidFill>
                  <a:schemeClr val="hlink"/>
                </a:solidFill>
                <a:hlinkClick r:id="rId6"/>
              </a:rPr>
              <a:t>https://manuelernest0.medium.com/the-journey-of-firebase-realtime-database-42cc6cc5d8b3</a:t>
            </a:r>
            <a:endParaRPr sz="1000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4151" y="1734112"/>
            <a:ext cx="6457023" cy="233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6850" y="4065824"/>
            <a:ext cx="3923374" cy="17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Participants &amp; Data Collection</a:t>
            </a:r>
            <a:endParaRPr/>
          </a:p>
        </p:txBody>
      </p:sp>
      <p:sp>
        <p:nvSpPr>
          <p:cNvPr id="209" name="Google Shape;209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210" name="Google Shape;210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1235900" y="2217575"/>
            <a:ext cx="6979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 participants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Interviews present or through Zoom meetings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50 - 60 minutes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Data Analysis</a:t>
            </a:r>
            <a:endParaRPr/>
          </a:p>
        </p:txBody>
      </p:sp>
      <p:sp>
        <p:nvSpPr>
          <p:cNvPr id="217" name="Google Shape;217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218" name="Google Shape;218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1261600" y="2307475"/>
            <a:ext cx="697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Thematic Analysis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Qualitative Data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		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Codes 		Themes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7"/>
          <p:cNvCxnSpPr/>
          <p:nvPr/>
        </p:nvCxnSpPr>
        <p:spPr>
          <a:xfrm>
            <a:off x="3947525" y="2999675"/>
            <a:ext cx="39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7"/>
          <p:cNvCxnSpPr/>
          <p:nvPr/>
        </p:nvCxnSpPr>
        <p:spPr>
          <a:xfrm>
            <a:off x="5443275" y="2999675"/>
            <a:ext cx="39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Qualitative Data</a:t>
            </a:r>
            <a:endParaRPr/>
          </a:p>
        </p:txBody>
      </p:sp>
      <p:sp>
        <p:nvSpPr>
          <p:cNvPr id="227" name="Google Shape;227;p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228" name="Google Shape;228;p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graphicFrame>
        <p:nvGraphicFramePr>
          <p:cNvPr id="229" name="Google Shape;229;p28"/>
          <p:cNvGraphicFramePr/>
          <p:nvPr/>
        </p:nvGraphicFramePr>
        <p:xfrm>
          <a:off x="778250" y="183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{74D652EE-B525-49FD-8C55-4C720C6AA0E4}</a:tableStyleId>
              </a:tblPr>
              <a:tblGrid>
                <a:gridCol w="800100"/>
                <a:gridCol w="4914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Burcu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Aleksandar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How did you first get in touch with art?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remember having  art classes in my  primary school and we used to draw something different each week. 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remember it was with different styles like watercolour or gouache or different painting types. The second thing I remember about that is we had a strict art teacher in high school and he wanted us to know paintings by heart with artists and times.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30" name="Google Shape;230;p28"/>
          <p:cNvGraphicFramePr/>
          <p:nvPr/>
        </p:nvGraphicFramePr>
        <p:xfrm>
          <a:off x="778250" y="364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{74D652EE-B525-49FD-8C55-4C720C6AA0E4}</a:tableStyleId>
              </a:tblPr>
              <a:tblGrid>
                <a:gridCol w="800100"/>
                <a:gridCol w="4914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Burcu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Damla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How did you first get in touch with art?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grew up in a family full of art.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I have been exposed to art since I was very little.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31" name="Google Shape;231;p28"/>
          <p:cNvGraphicFramePr/>
          <p:nvPr/>
        </p:nvGraphicFramePr>
        <p:xfrm>
          <a:off x="778250" y="4782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{74D652EE-B525-49FD-8C55-4C720C6AA0E4}</a:tableStyleId>
              </a:tblPr>
              <a:tblGrid>
                <a:gridCol w="800100"/>
                <a:gridCol w="4914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Burcu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How did you first get in touch with art?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met through my brother. He was always interested in arts and did sculptures and drawings. He also works in this area today.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Codes</a:t>
            </a:r>
            <a:endParaRPr/>
          </a:p>
        </p:txBody>
      </p:sp>
      <p:sp>
        <p:nvSpPr>
          <p:cNvPr id="237" name="Google Shape;237;p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238" name="Google Shape;238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graphicFrame>
        <p:nvGraphicFramePr>
          <p:cNvPr id="239" name="Google Shape;239;p29"/>
          <p:cNvGraphicFramePr/>
          <p:nvPr/>
        </p:nvGraphicFramePr>
        <p:xfrm>
          <a:off x="688350" y="185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{74D652EE-B525-49FD-8C55-4C720C6AA0E4}</a:tableStyleId>
              </a:tblPr>
              <a:tblGrid>
                <a:gridCol w="800100"/>
                <a:gridCol w="4914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Burcu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Aleksandar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How did you first get in touch with art?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remember having  art classes in my  primary school and we used to draw something different each week. 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remember it was with different styles like watercolour or gouache or different painting types. The second thing I remember about that is we had a strict art teacher in high school and he wanted us to know paintings by heart with artists and times.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240" name="Google Shape;240;p29"/>
          <p:cNvGraphicFramePr/>
          <p:nvPr/>
        </p:nvGraphicFramePr>
        <p:xfrm>
          <a:off x="688350" y="37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{74D652EE-B525-49FD-8C55-4C720C6AA0E4}</a:tableStyleId>
              </a:tblPr>
              <a:tblGrid>
                <a:gridCol w="800100"/>
                <a:gridCol w="4914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Burcu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Damla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How did you first get in touch with art?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grew up in a family full of art.</a:t>
                      </a: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I have been exposed to art since I was very little.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41" name="Google Shape;241;p29"/>
          <p:cNvSpPr txBox="1"/>
          <p:nvPr/>
        </p:nvSpPr>
        <p:spPr>
          <a:xfrm>
            <a:off x="7087450" y="2259050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Art classes at school</a:t>
            </a:r>
            <a:endParaRPr sz="2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7087450" y="3712038"/>
            <a:ext cx="39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Meeting through family</a:t>
            </a:r>
            <a:endParaRPr sz="2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Google Shape;243;p29"/>
          <p:cNvGraphicFramePr/>
          <p:nvPr/>
        </p:nvGraphicFramePr>
        <p:xfrm>
          <a:off x="688350" y="4994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{74D652EE-B525-49FD-8C55-4C720C6AA0E4}</a:tableStyleId>
              </a:tblPr>
              <a:tblGrid>
                <a:gridCol w="800100"/>
                <a:gridCol w="4914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Burcu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1) How did you first get in touch with art?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met through my brother. He was always interested in arts and did sculptures and drawings. He also works in this area today.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44" name="Google Shape;244;p29"/>
          <p:cNvSpPr txBox="1"/>
          <p:nvPr/>
        </p:nvSpPr>
        <p:spPr>
          <a:xfrm>
            <a:off x="7087450" y="5165050"/>
            <a:ext cx="399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Family profession in arts</a:t>
            </a:r>
            <a:endParaRPr sz="2200">
              <a:solidFill>
                <a:srgbClr val="93C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Iterative Comparison</a:t>
            </a:r>
            <a:endParaRPr/>
          </a:p>
        </p:txBody>
      </p:sp>
      <p:sp>
        <p:nvSpPr>
          <p:cNvPr id="250" name="Google Shape;250;p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251" name="Google Shape;251;p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graphicFrame>
        <p:nvGraphicFramePr>
          <p:cNvPr id="252" name="Google Shape;252;p30"/>
          <p:cNvGraphicFramePr/>
          <p:nvPr/>
        </p:nvGraphicFramePr>
        <p:xfrm>
          <a:off x="2667000" y="22966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{80F5AA6A-1533-4D80-A187-22117510B3F8}</a:tableStyleId>
              </a:tblPr>
              <a:tblGrid>
                <a:gridCol w="6858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Q1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How did you first get in touch with art?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 classes at school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Meeting through family at an early age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Family brought to a museum as a kid and fall in love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Started drawing with Bob Ross on tv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Family bought art books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Started drawing cartoon characters as a young kid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Drawing activities in preschool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Themes</a:t>
            </a:r>
            <a:endParaRPr/>
          </a:p>
        </p:txBody>
      </p:sp>
      <p:sp>
        <p:nvSpPr>
          <p:cNvPr id="258" name="Google Shape;258;p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259" name="Google Shape;259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graphicFrame>
        <p:nvGraphicFramePr>
          <p:cNvPr id="260" name="Google Shape;260;p31"/>
          <p:cNvGraphicFramePr/>
          <p:nvPr/>
        </p:nvGraphicFramePr>
        <p:xfrm>
          <a:off x="1639575" y="19953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{80F5AA6A-1533-4D80-A187-22117510B3F8}</a:tableStyleId>
              </a:tblPr>
              <a:tblGrid>
                <a:gridCol w="6809825"/>
                <a:gridCol w="1132425"/>
                <a:gridCol w="11504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Q1)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did you first get in touch with art?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3776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Meeting through family at an early age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Family profession in arts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Proceeded to study in arts later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Family brought to a museum as a kid and fell in love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Family bought art books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Family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664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 classes at school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Drawing activities in preschool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School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8692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Started drawing with Bob Ross programs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Started drawing cartoon characters as a young kid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083016" y="905223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083300" y="2081100"/>
            <a:ext cx="4025400" cy="26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AutoNum type="arabicPeriod"/>
            </a:pPr>
            <a:r>
              <a:rPr lang="en-US" sz="2800"/>
              <a:t>Goal</a:t>
            </a:r>
            <a:endParaRPr sz="2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AutoNum type="arabicPeriod"/>
            </a:pPr>
            <a:r>
              <a:rPr lang="en-US" sz="2800"/>
              <a:t>Artify Application</a:t>
            </a:r>
            <a:endParaRPr sz="2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AutoNum type="arabicPeriod"/>
            </a:pPr>
            <a:r>
              <a:rPr lang="en-US" sz="2800"/>
              <a:t>Method</a:t>
            </a:r>
            <a:endParaRPr sz="2800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AutoNum type="arabicPeriod"/>
            </a:pPr>
            <a:r>
              <a:rPr lang="en-US" sz="2800"/>
              <a:t>Findings</a:t>
            </a:r>
            <a:endParaRPr sz="2800"/>
          </a:p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838200" y="2862262"/>
            <a:ext cx="105156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Findings</a:t>
            </a:r>
            <a:endParaRPr/>
          </a:p>
        </p:txBody>
      </p:sp>
      <p:sp>
        <p:nvSpPr>
          <p:cNvPr id="266" name="Google Shape;26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267" name="Google Shape;26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273" name="Google Shape;273;p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graphicFrame>
        <p:nvGraphicFramePr>
          <p:cNvPr id="274" name="Google Shape;274;p33"/>
          <p:cNvGraphicFramePr/>
          <p:nvPr/>
        </p:nvGraphicFramePr>
        <p:xfrm>
          <a:off x="1549675" y="13317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{80F5AA6A-1533-4D80-A187-22117510B3F8}</a:tableStyleId>
              </a:tblPr>
              <a:tblGrid>
                <a:gridCol w="6515750"/>
                <a:gridCol w="1426500"/>
                <a:gridCol w="11504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How would you expect digitalization would support user experience in painting exhibitions more in the future?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1424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Common applications to prepare me before exhibitions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Accessible applications to filter information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 tutorials about the paintings inside the specific exhibition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Accessible Information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664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VR glasses making you feel in the painting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Interactive paintings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 to extend exhibitions in large spaces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Interaction with the  Art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75422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QR codes for artists to get direct feedback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Interaction with the  Artist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7692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Analyse user mistakes in exhibitions and fix them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 User Mistakes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280" name="Google Shape;280;p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graphicFrame>
        <p:nvGraphicFramePr>
          <p:cNvPr id="281" name="Google Shape;281;p34"/>
          <p:cNvGraphicFramePr/>
          <p:nvPr/>
        </p:nvGraphicFramePr>
        <p:xfrm>
          <a:off x="1549675" y="15324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{80F5AA6A-1533-4D80-A187-22117510B3F8}</a:tableStyleId>
              </a:tblPr>
              <a:tblGrid>
                <a:gridCol w="6515750"/>
                <a:gridCol w="1426500"/>
                <a:gridCol w="11504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you think it would change your class experience in a museum if you had this application in your school when you were a student, and how?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1424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 access and save time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Avoid information loss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More freedom due to not taking notes of everything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information that is not enough in the class no artist or artwork knowledge, in the end, stays in memory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Efficient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6645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Share and compare paintings with other students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boring class experience getting the same information as everyone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more creativity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8601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Various examples to expand and shows no style is false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More sources of what is learned in class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●"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Inspiration due to more sources besides media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Diversity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287" name="Google Shape;287;p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605850" y="1558800"/>
            <a:ext cx="109803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As can be seen in the previous tables, there are different expectations of digitalization support in exhibitions.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We observed these kinds of applications are new for the users even though they enjoyed the gamification concept of the application and they found it helpful.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Our findings showed us virtual gallery tours are not for every user.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Users who met with art at an earlier age seem to be more interested and involved in this case, they prefer digitalization as a feature to support their 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experience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in museums. The users who met later in life seem to be more open and enjoy when digitalization becomes more of the center of the exhibition topic.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193400" y="1489500"/>
            <a:ext cx="9805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Observation: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Digitalization is taking over more place in the lives of the younger generation and they are spending more time online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Our Goal: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 use this to find out if a virtual gallery application that integrates with the user can motivate students to better learn about art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525600" y="457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Artify Application</a:t>
            </a:r>
            <a:endParaRPr/>
          </a:p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468350" y="1483100"/>
            <a:ext cx="2185500" cy="9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2884450" y="5170388"/>
            <a:ext cx="2185500" cy="9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Profile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2884450" y="2702050"/>
            <a:ext cx="2185500" cy="9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Tutorial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2884450" y="3936225"/>
            <a:ext cx="2185500" cy="96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</a:t>
            </a:r>
            <a:endParaRPr/>
          </a:p>
        </p:txBody>
      </p:sp>
      <p:cxnSp>
        <p:nvCxnSpPr>
          <p:cNvPr id="116" name="Google Shape;116;p16"/>
          <p:cNvCxnSpPr>
            <a:stCxn id="112" idx="2"/>
            <a:endCxn id="114" idx="1"/>
          </p:cNvCxnSpPr>
          <p:nvPr/>
        </p:nvCxnSpPr>
        <p:spPr>
          <a:xfrm flipH="1" rot="-5400000">
            <a:off x="1855700" y="2158400"/>
            <a:ext cx="734100" cy="1323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>
            <a:stCxn id="112" idx="2"/>
            <a:endCxn id="113" idx="1"/>
          </p:cNvCxnSpPr>
          <p:nvPr/>
        </p:nvCxnSpPr>
        <p:spPr>
          <a:xfrm flipH="1" rot="-5400000">
            <a:off x="621650" y="3392450"/>
            <a:ext cx="3202200" cy="1323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>
            <a:stCxn id="112" idx="2"/>
            <a:endCxn id="115" idx="1"/>
          </p:cNvCxnSpPr>
          <p:nvPr/>
        </p:nvCxnSpPr>
        <p:spPr>
          <a:xfrm flipH="1" rot="-5400000">
            <a:off x="1238600" y="2775500"/>
            <a:ext cx="1968300" cy="1323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/>
        </p:nvSpPr>
        <p:spPr>
          <a:xfrm>
            <a:off x="2884450" y="1660250"/>
            <a:ext cx="38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paintings listed and categorized under art movements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493825" y="2986900"/>
            <a:ext cx="64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Video tutorials about specific paintings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5493825" y="4221075"/>
            <a:ext cx="303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Quiz Section for users to test themselves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5493825" y="5455250"/>
            <a:ext cx="3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Users’ own drawing gallery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838200" y="6801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Home Screen</a:t>
            </a:r>
            <a:endParaRPr/>
          </a:p>
        </p:txBody>
      </p:sp>
      <p:sp>
        <p:nvSpPr>
          <p:cNvPr id="128" name="Google Shape;128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1.04.2023</a:t>
            </a:r>
            <a:endParaRPr/>
          </a:p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668400" y="2641450"/>
            <a:ext cx="697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recording shows the home page of the Artify application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On this page, all the paintings are listed and they are categorized under different movements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75" y="479500"/>
            <a:ext cx="3057500" cy="58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925275" y="396537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/>
              <a:t>Navigation</a:t>
            </a:r>
            <a:endParaRPr b="1" sz="2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Navigation</a:t>
            </a:r>
            <a:endParaRPr/>
          </a:p>
        </p:txBody>
      </p:sp>
      <p:sp>
        <p:nvSpPr>
          <p:cNvPr id="137" name="Google Shape;137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38" name="Google Shape;138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75" y="479500"/>
            <a:ext cx="2965000" cy="56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3679550" y="1969400"/>
            <a:ext cx="69792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navigation bar is located on the right side of the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is possible for users to switch between three main pages: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Artify Screen (Home)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Quiz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Profile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838200" y="6801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1371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Search Functionality</a:t>
            </a:r>
            <a:endParaRPr/>
          </a:p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5" y="484162"/>
            <a:ext cx="3104037" cy="5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3782100" y="2504650"/>
            <a:ext cx="697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recording shows the search functionality.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Users can use the search bar on the top of the screen to search for specific paintings or artists.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838200" y="6801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457200" lvl="0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Painting Screen &amp; Tutorial</a:t>
            </a:r>
            <a:endParaRPr/>
          </a:p>
        </p:txBody>
      </p:sp>
      <p:sp>
        <p:nvSpPr>
          <p:cNvPr id="155" name="Google Shape;155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56" name="Google Shape;156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657250" y="2491800"/>
            <a:ext cx="6979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can find tutorials when the user clicks on a painting thumbnail on the home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next screen gives a better overview of the selected painting with a bigger image of the painting and detailed information about the selected work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can find tutorial videos when clicked on the </a:t>
            </a: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tutorial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button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50" y="505475"/>
            <a:ext cx="3081550" cy="584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838200" y="680162"/>
            <a:ext cx="105156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Quiz Screen</a:t>
            </a:r>
            <a:endParaRPr/>
          </a:p>
        </p:txBody>
      </p:sp>
      <p:sp>
        <p:nvSpPr>
          <p:cNvPr id="164" name="Google Shape;164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11.04.2023</a:t>
            </a:r>
            <a:endParaRPr/>
          </a:p>
        </p:txBody>
      </p:sp>
      <p:sp>
        <p:nvSpPr>
          <p:cNvPr id="165" name="Google Shape;165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Bachelor thesis, Burcu Hadimoglu 01228630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3691000" y="2324200"/>
            <a:ext cx="6979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recording shows the quiz feature of the application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can navigate through the left navigation bar to quiz screen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Quiz question screens can be seen on the screen and user can go to next question by clicking on </a:t>
            </a: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button.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Last screen is the final screen of the quiz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can preview their result and either retry the quiz or navigate back to the home page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50" y="453000"/>
            <a:ext cx="3111225" cy="59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